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5" r:id="rId3"/>
    <p:sldId id="279" r:id="rId4"/>
    <p:sldId id="278" r:id="rId5"/>
    <p:sldId id="268" r:id="rId6"/>
    <p:sldId id="269" r:id="rId7"/>
    <p:sldId id="270" r:id="rId8"/>
    <p:sldId id="276" r:id="rId9"/>
    <p:sldId id="282" r:id="rId10"/>
    <p:sldId id="283" r:id="rId11"/>
    <p:sldId id="286" r:id="rId12"/>
    <p:sldId id="284" r:id="rId13"/>
    <p:sldId id="285" r:id="rId14"/>
    <p:sldId id="280" r:id="rId15"/>
    <p:sldId id="281" r:id="rId16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6501" autoAdjust="0"/>
  </p:normalViewPr>
  <p:slideViewPr>
    <p:cSldViewPr snapToGrid="0">
      <p:cViewPr>
        <p:scale>
          <a:sx n="81" d="100"/>
          <a:sy n="81" d="100"/>
        </p:scale>
        <p:origin x="-21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CD8DAC20-7CD8-4689-8AD9-EB7EAE7FC22D}" type="datetime1">
              <a:rPr lang="bg-BG" smtClean="0"/>
              <a:pPr algn="r" rtl="0"/>
              <a:t>15.4.2021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bg-BG" smtClean="0"/>
              <a:pPr algn="r"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6A8D3709-3E1A-41F6-95F0-D51F6E3D3325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935E2820-AFE1-45FA-949E-17BDB534E1DC}" type="slidenum">
              <a:rPr lang="bg-BG" smtClean="0"/>
              <a:pPr algn="r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935E2820-AFE1-45FA-949E-17BDB534E1DC}" type="slidenum">
              <a:rPr lang="bg-BG" smtClean="0"/>
              <a:pPr algn="r" rtl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 rtl="0"/>
            <a:endParaRPr lang="bg-BG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rtl="0"/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rtl="0"/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rtl="0"/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rtl="0"/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rtl="0"/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rtl="0"/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rtl="0"/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4EFD8FB-15E4-4B60-8019-ECD9EC841BD6}" type="datetime1">
              <a:rPr lang="bg-BG" smtClean="0"/>
              <a:pPr/>
              <a:t>15.4.2021 г.</a:t>
            </a:fld>
            <a:endParaRPr lang="bg-BG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rtl="0"/>
            <a:endParaRPr lang="bg-BG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051486" cy="312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311397" y="2907322"/>
            <a:ext cx="10482018" cy="1562983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bg-BG" sz="3200" dirty="0" smtClean="0"/>
              <a:t>ЗАЕДНО ЗА ВСЯКО ДЕТЕ</a:t>
            </a:r>
            <a:br>
              <a:rPr lang="bg-BG" sz="3200" dirty="0" smtClean="0"/>
            </a:b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3200" i="1" dirty="0" smtClean="0"/>
              <a:t> </a:t>
            </a:r>
            <a:r>
              <a:rPr lang="bg-BG" sz="3200" i="1" dirty="0"/>
              <a:t>р</a:t>
            </a:r>
            <a:r>
              <a:rPr lang="bg-BG" sz="3200" i="1" dirty="0" smtClean="0"/>
              <a:t>авен достъп до предучилищно образование</a:t>
            </a:r>
            <a:br>
              <a:rPr lang="bg-BG" sz="3200" i="1" dirty="0" smtClean="0"/>
            </a:br>
            <a:r>
              <a:rPr lang="bg-BG" sz="3200" i="1" dirty="0" smtClean="0"/>
              <a:t>ЗА ВСЯКО ДЕТЕ</a:t>
            </a:r>
            <a:endParaRPr lang="bg-BG" sz="3200" i="1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6664750" y="5476973"/>
            <a:ext cx="5097698" cy="697582"/>
          </a:xfrm>
        </p:spPr>
        <p:txBody>
          <a:bodyPr rtlCol="0"/>
          <a:lstStyle/>
          <a:p>
            <a:pPr rtl="0"/>
            <a:r>
              <a:rPr lang="bg-BG" sz="2000" i="1" dirty="0" smtClean="0"/>
              <a:t>2020г.</a:t>
            </a:r>
            <a:endParaRPr lang="bg-BG" sz="2000" i="1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70184" y="814751"/>
            <a:ext cx="8768862" cy="4897891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i="1" dirty="0" smtClean="0">
                <a:latin typeface="Calibri" panose="020F0502020204030204" pitchFamily="34" charset="0"/>
              </a:rPr>
              <a:t>	</a:t>
            </a:r>
            <a:r>
              <a:rPr lang="ru-RU" sz="2400" dirty="0" smtClean="0">
                <a:latin typeface="Calibri" panose="020F0502020204030204" pitchFamily="34" charset="0"/>
              </a:rPr>
              <a:t>Детска градина </a:t>
            </a:r>
            <a:r>
              <a:rPr lang="ru-RU" dirty="0" smtClean="0">
                <a:latin typeface="Calibri" panose="020F0502020204030204" pitchFamily="34" charset="0"/>
              </a:rPr>
              <a:t>«Радост»</a:t>
            </a:r>
            <a:r>
              <a:rPr lang="ru-RU" sz="2400" dirty="0" smtClean="0">
                <a:latin typeface="Calibri" panose="020F0502020204030204" pitchFamily="34" charset="0"/>
              </a:rPr>
              <a:t> осигурява </a:t>
            </a:r>
            <a:r>
              <a:rPr lang="ru-RU" sz="2400" dirty="0">
                <a:latin typeface="Calibri" panose="020F0502020204030204" pitchFamily="34" charset="0"/>
              </a:rPr>
              <a:t>качествено </a:t>
            </a:r>
            <a:r>
              <a:rPr lang="ru-RU" sz="2400" dirty="0" smtClean="0">
                <a:latin typeface="Calibri" panose="020F0502020204030204" pitchFamily="34" charset="0"/>
              </a:rPr>
              <a:t>образование и е желано </a:t>
            </a:r>
            <a:r>
              <a:rPr lang="ru-RU" sz="2400" dirty="0">
                <a:latin typeface="Calibri" panose="020F0502020204030204" pitchFamily="34" charset="0"/>
              </a:rPr>
              <a:t>място от родители и деца</a:t>
            </a:r>
            <a:r>
              <a:rPr lang="ru-RU" sz="2400" dirty="0" smtClean="0">
                <a:latin typeface="Calibri" panose="020F0502020204030204" pitchFamily="34" charset="0"/>
              </a:rPr>
              <a:t>.</a:t>
            </a:r>
          </a:p>
          <a:p>
            <a:pPr marL="45720" indent="0">
              <a:buNone/>
            </a:pPr>
            <a:endParaRPr lang="ru-RU" sz="2400" dirty="0">
              <a:latin typeface="Calibri" panose="020F0502020204030204" pitchFamily="34" charset="0"/>
            </a:endParaRPr>
          </a:p>
          <a:p>
            <a:pPr marL="45720" indent="0">
              <a:buNone/>
            </a:pPr>
            <a:r>
              <a:rPr lang="ru-RU" sz="2400" dirty="0" smtClean="0">
                <a:latin typeface="Calibri" panose="020F0502020204030204" pitchFamily="34" charset="0"/>
              </a:rPr>
              <a:t>	Във </a:t>
            </a:r>
            <a:r>
              <a:rPr lang="ru-RU" dirty="0" smtClean="0">
                <a:latin typeface="Calibri" panose="020F0502020204030204" pitchFamily="34" charset="0"/>
              </a:rPr>
              <a:t>разновъзрастовите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ru-RU" sz="2400" dirty="0">
                <a:latin typeface="Calibri" panose="020F0502020204030204" pitchFamily="34" charset="0"/>
              </a:rPr>
              <a:t>групи е създадена </a:t>
            </a:r>
            <a:r>
              <a:rPr lang="ru-RU" sz="2400" dirty="0" smtClean="0">
                <a:latin typeface="Calibri" panose="020F0502020204030204" pitchFamily="34" charset="0"/>
              </a:rPr>
              <a:t> функционална среда съобразена </a:t>
            </a:r>
            <a:r>
              <a:rPr lang="ru-RU" sz="2400" dirty="0">
                <a:latin typeface="Calibri" panose="020F0502020204030204" pitchFamily="34" charset="0"/>
              </a:rPr>
              <a:t>с възрастовите </a:t>
            </a:r>
            <a:r>
              <a:rPr lang="ru-RU" sz="2400" dirty="0" smtClean="0">
                <a:latin typeface="Calibri" panose="020F0502020204030204" pitchFamily="34" charset="0"/>
              </a:rPr>
              <a:t>особености</a:t>
            </a:r>
            <a:r>
              <a:rPr lang="ru-RU" sz="2400" dirty="0">
                <a:latin typeface="Calibri" panose="020F0502020204030204" pitchFamily="34" charset="0"/>
              </a:rPr>
              <a:t> </a:t>
            </a:r>
            <a:r>
              <a:rPr lang="ru-RU" sz="2400" dirty="0" smtClean="0">
                <a:latin typeface="Calibri" panose="020F0502020204030204" pitchFamily="34" charset="0"/>
              </a:rPr>
              <a:t>на децата.</a:t>
            </a:r>
          </a:p>
          <a:p>
            <a:pPr marL="45720" indent="0">
              <a:buNone/>
            </a:pPr>
            <a:endParaRPr lang="ru-RU" sz="2400" dirty="0" smtClean="0">
              <a:latin typeface="Calibri" panose="020F0502020204030204" pitchFamily="34" charset="0"/>
            </a:endParaRPr>
          </a:p>
          <a:p>
            <a:pPr marL="45720" indent="0">
              <a:buNone/>
            </a:pPr>
            <a:r>
              <a:rPr lang="ru-RU" sz="2400" dirty="0" smtClean="0">
                <a:latin typeface="Calibri" panose="020F0502020204030204" pitchFamily="34" charset="0"/>
              </a:rPr>
              <a:t>	Дворното пространство е прекрасно </a:t>
            </a:r>
            <a:r>
              <a:rPr lang="ru-RU" dirty="0" smtClean="0">
                <a:latin typeface="Calibri" panose="020F0502020204030204" pitchFamily="34" charset="0"/>
              </a:rPr>
              <a:t>място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ru-RU" sz="2400" dirty="0">
                <a:latin typeface="Calibri" panose="020F0502020204030204" pitchFamily="34" charset="0"/>
              </a:rPr>
              <a:t>за игра на </a:t>
            </a:r>
            <a:r>
              <a:rPr lang="ru-RU" sz="2400" dirty="0" smtClean="0">
                <a:latin typeface="Calibri" panose="020F0502020204030204" pitchFamily="34" charset="0"/>
              </a:rPr>
              <a:t>децата - просторно, озеленено </a:t>
            </a:r>
            <a:r>
              <a:rPr lang="ru-RU" sz="2400" dirty="0">
                <a:latin typeface="Calibri" panose="020F0502020204030204" pitchFamily="34" charset="0"/>
              </a:rPr>
              <a:t>и </a:t>
            </a:r>
            <a:r>
              <a:rPr lang="ru-RU" sz="2400" dirty="0" smtClean="0">
                <a:latin typeface="Calibri" panose="020F0502020204030204" pitchFamily="34" charset="0"/>
              </a:rPr>
              <a:t>обзаведено </a:t>
            </a:r>
            <a:r>
              <a:rPr lang="ru-RU" sz="2400" dirty="0">
                <a:latin typeface="Calibri" panose="020F0502020204030204" pitchFamily="34" charset="0"/>
              </a:rPr>
              <a:t>с </a:t>
            </a:r>
            <a:r>
              <a:rPr lang="ru-RU" sz="2400" dirty="0" smtClean="0">
                <a:latin typeface="Calibri" panose="020F0502020204030204" pitchFamily="34" charset="0"/>
              </a:rPr>
              <a:t>дворни съоръжения</a:t>
            </a:r>
            <a:r>
              <a:rPr lang="ru-RU" sz="2400" b="1" dirty="0" smtClean="0">
                <a:latin typeface="Calibri" panose="020F0502020204030204" pitchFamily="34" charset="0"/>
              </a:rPr>
              <a:t>.</a:t>
            </a:r>
          </a:p>
          <a:p>
            <a:pPr marL="45720" indent="0">
              <a:buNone/>
            </a:pPr>
            <a:endParaRPr lang="ru-RU" sz="2400" b="1" dirty="0" smtClean="0">
              <a:latin typeface="Calibri" panose="020F0502020204030204" pitchFamily="34" charset="0"/>
            </a:endParaRPr>
          </a:p>
          <a:p>
            <a:pPr marL="45720" indent="0">
              <a:buNone/>
            </a:pPr>
            <a:r>
              <a:rPr lang="ru-RU" sz="2400" dirty="0">
                <a:latin typeface="Calibri" panose="020F0502020204030204" pitchFamily="34" charset="0"/>
              </a:rPr>
              <a:t> </a:t>
            </a:r>
            <a:r>
              <a:rPr lang="ru-RU" sz="2400" dirty="0" smtClean="0">
                <a:latin typeface="Calibri" panose="020F0502020204030204" pitchFamily="34" charset="0"/>
              </a:rPr>
              <a:t>	</a:t>
            </a:r>
            <a:r>
              <a:rPr lang="ru-RU" sz="2400" dirty="0" err="1" smtClean="0">
                <a:latin typeface="Calibri" panose="020F0502020204030204" pitchFamily="34" charset="0"/>
              </a:rPr>
              <a:t>Родителите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ru-RU" sz="2400" dirty="0" err="1">
                <a:latin typeface="Calibri" panose="020F0502020204030204" pitchFamily="34" charset="0"/>
              </a:rPr>
              <a:t>са</a:t>
            </a:r>
            <a:r>
              <a:rPr lang="ru-RU" sz="2400" dirty="0">
                <a:latin typeface="Calibri" panose="020F0502020204030204" pitchFamily="34" charset="0"/>
              </a:rPr>
              <a:t> </a:t>
            </a:r>
            <a:r>
              <a:rPr lang="ru-RU" sz="2400" dirty="0" err="1" smtClean="0">
                <a:latin typeface="Calibri" panose="020F0502020204030204" pitchFamily="34" charset="0"/>
              </a:rPr>
              <a:t>партньори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ru-RU" sz="2400" dirty="0">
                <a:latin typeface="Calibri" panose="020F0502020204030204" pitchFamily="34" charset="0"/>
              </a:rPr>
              <a:t>и </a:t>
            </a:r>
            <a:r>
              <a:rPr lang="ru-RU" sz="2400" dirty="0" err="1">
                <a:latin typeface="Calibri" panose="020F0502020204030204" pitchFamily="34" charset="0"/>
              </a:rPr>
              <a:t>активни</a:t>
            </a:r>
            <a:r>
              <a:rPr lang="ru-RU" sz="2400" dirty="0">
                <a:latin typeface="Calibri" panose="020F0502020204030204" pitchFamily="34" charset="0"/>
              </a:rPr>
              <a:t> </a:t>
            </a:r>
            <a:r>
              <a:rPr lang="ru-RU" sz="2400" dirty="0" err="1">
                <a:latin typeface="Calibri" panose="020F0502020204030204" pitchFamily="34" charset="0"/>
              </a:rPr>
              <a:t>участници</a:t>
            </a:r>
            <a:r>
              <a:rPr lang="ru-RU" sz="2400" dirty="0">
                <a:latin typeface="Calibri" panose="020F0502020204030204" pitchFamily="34" charset="0"/>
              </a:rPr>
              <a:t> в </a:t>
            </a:r>
            <a:r>
              <a:rPr lang="ru-RU" sz="2400" dirty="0" err="1" smtClean="0">
                <a:latin typeface="Calibri" panose="020F0502020204030204" pitchFamily="34" charset="0"/>
              </a:rPr>
              <a:t>процеса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ru-RU" sz="2400" dirty="0" err="1" smtClean="0">
                <a:latin typeface="Calibri" panose="020F0502020204030204" pitchFamily="34" charset="0"/>
              </a:rPr>
              <a:t>предучилищното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r>
              <a:rPr lang="ru-RU" sz="2400" dirty="0">
                <a:latin typeface="Calibri" panose="020F0502020204030204" pitchFamily="34" charset="0"/>
              </a:rPr>
              <a:t>образование.</a:t>
            </a:r>
            <a:endParaRPr lang="bg-BG" sz="2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21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738555" y="492369"/>
            <a:ext cx="10631244" cy="516401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2800" b="1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Интериорът</a:t>
            </a:r>
            <a:r>
              <a:rPr lang="bg-BG" sz="28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детската градина</a:t>
            </a:r>
            <a:r>
              <a:rPr lang="en-US" sz="28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подпомага</a:t>
            </a:r>
            <a:r>
              <a:rPr lang="en-US" sz="2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bg-BG" sz="2800" b="1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" indent="0" algn="ctr">
              <a:buNone/>
            </a:pPr>
            <a:r>
              <a:rPr lang="en-US" sz="2800" b="1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децата</a:t>
            </a:r>
            <a:r>
              <a:rPr lang="en-US" sz="28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</a:t>
            </a:r>
            <a:r>
              <a:rPr lang="en-US" sz="28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bg-BG" sz="2800" b="1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" indent="0" algn="ctr">
              <a:buNone/>
            </a:pPr>
            <a:endParaRPr lang="en-US" sz="3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err="1"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збор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любим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кът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интересно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занимание</a:t>
            </a: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err="1"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збор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разнообразни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игри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дейности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роли</a:t>
            </a: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err="1">
                <a:latin typeface="Calibri" panose="020F0502020204030204" pitchFamily="34" charset="0"/>
                <a:cs typeface="Calibri" panose="020F0502020204030204" pitchFamily="34" charset="0"/>
              </a:rPr>
              <a:t>А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ктивно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участие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в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учебната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дейност</a:t>
            </a: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err="1"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бщуването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връстници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възрастни</a:t>
            </a: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err="1"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збора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на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партн</a:t>
            </a: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ь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ори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игрите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дейностите</a:t>
            </a: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err="1"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ътрудничество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малка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голяма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група</a:t>
            </a: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5383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01279" y="550984"/>
            <a:ext cx="10011266" cy="5548157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bg-BG" sz="39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Приоритети в дейността на екипа на ДГ„Радост“</a:t>
            </a:r>
          </a:p>
          <a:p>
            <a:pPr marL="45720" indent="0" algn="ctr">
              <a:buNone/>
            </a:pPr>
            <a:endParaRPr lang="bg-BG" sz="39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bg-BG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Превръщане на детската градина в приятно и желано място за децата чрез използване на иновативни педагогически методи и форми за взаимодействие.</a:t>
            </a:r>
          </a:p>
          <a:p>
            <a:r>
              <a:rPr lang="bg-BG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Осигуряване на подходяща среда за развитие потенциала на всяко дете в условията на толерантност и подкрепа.</a:t>
            </a: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Взаимодействие </a:t>
            </a:r>
            <a:r>
              <a:rPr lang="bg-BG" dirty="0">
                <a:latin typeface="Calibri" panose="020F0502020204030204" pitchFamily="34" charset="0"/>
                <a:cs typeface="Calibri" panose="020F0502020204030204" pitchFamily="34" charset="0"/>
              </a:rPr>
              <a:t>с родителите в дейности в полза на детската градина с цел сплотяване на общността и показване на положителен модел за поведение на </a:t>
            </a: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децата. </a:t>
            </a:r>
            <a:endParaRPr lang="bg-B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bg-BG" sz="2400" dirty="0" smtClean="0"/>
          </a:p>
          <a:p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62821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80646" y="1520978"/>
            <a:ext cx="5506945" cy="2804838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детската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градина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са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създадени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условия за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придобиване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съвкупност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от компетентности – знания, умения и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отношения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необходими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за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успешното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преминаване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детето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към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училищно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образование.</a:t>
            </a:r>
          </a:p>
        </p:txBody>
      </p:sp>
      <p:pic>
        <p:nvPicPr>
          <p:cNvPr id="6" name="Content Placeholder 5" descr="20191028_091735.jpg"/>
          <p:cNvPicPr>
            <a:picLocks noGrp="1" noChangeAspect="1"/>
          </p:cNvPicPr>
          <p:nvPr>
            <p:ph sz="half" idx="2"/>
          </p:nvPr>
        </p:nvPicPr>
        <p:blipFill>
          <a:blip r:embed="rId2" cstate="email"/>
          <a:stretch>
            <a:fillRect/>
          </a:stretch>
        </p:blipFill>
        <p:spPr>
          <a:xfrm>
            <a:off x="6835165" y="885091"/>
            <a:ext cx="3141174" cy="5584309"/>
          </a:xfrm>
        </p:spPr>
      </p:pic>
    </p:spTree>
    <p:extLst>
      <p:ext uri="{BB962C8B-B14F-4D97-AF65-F5344CB8AC3E}">
        <p14:creationId xmlns:p14="http://schemas.microsoft.com/office/powerpoint/2010/main" val="28025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20191114_171716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46184" y="1025769"/>
            <a:ext cx="6700389" cy="3768969"/>
          </a:xfrm>
        </p:spPr>
      </p:pic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7008813" y="1688123"/>
            <a:ext cx="4572000" cy="331763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рганизиране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на 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допълнителни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форми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на педагогическо взаимодействие,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които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развиват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личността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детето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допринасят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кариерното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ориентиране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предприемачество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още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от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предучилищна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възраст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bg-BG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14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2227" y="177054"/>
            <a:ext cx="10728791" cy="1200416"/>
          </a:xfrm>
        </p:spPr>
        <p:txBody>
          <a:bodyPr>
            <a:noAutofit/>
          </a:bodyPr>
          <a:lstStyle/>
          <a:p>
            <a:pPr algn="ctr"/>
            <a:r>
              <a:rPr lang="bg-BG" sz="2800" b="1" i="1" dirty="0" smtClean="0"/>
              <a:t>Седмица на бащата</a:t>
            </a:r>
            <a:endParaRPr lang="bg-BG" sz="2800" i="1" dirty="0"/>
          </a:p>
        </p:txBody>
      </p:sp>
      <p:pic>
        <p:nvPicPr>
          <p:cNvPr id="6" name="Picture 5" descr="20191108_10165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64123" y="1622912"/>
            <a:ext cx="5357446" cy="3013564"/>
          </a:xfrm>
          <a:prstGeom prst="rect">
            <a:avLst/>
          </a:prstGeom>
        </p:spPr>
      </p:pic>
      <p:pic>
        <p:nvPicPr>
          <p:cNvPr id="7" name="Picture 6" descr="20191113_10051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03333" y="1676399"/>
            <a:ext cx="5585395" cy="314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47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01293" y="808892"/>
            <a:ext cx="3702905" cy="1204490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>
                <a:latin typeface="Calibri" panose="020F0502020204030204" pitchFamily="34" charset="0"/>
              </a:rPr>
              <a:t>Запознаване</a:t>
            </a:r>
            <a:r>
              <a:rPr lang="ru-RU" sz="2400" dirty="0" smtClean="0">
                <a:latin typeface="Calibri" panose="020F0502020204030204" pitchFamily="34" charset="0"/>
              </a:rPr>
              <a:t> </a:t>
            </a:r>
            <a:br>
              <a:rPr lang="ru-RU" sz="2400" dirty="0" smtClean="0">
                <a:latin typeface="Calibri" panose="020F0502020204030204" pitchFamily="34" charset="0"/>
              </a:rPr>
            </a:br>
            <a:r>
              <a:rPr lang="ru-RU" sz="2400" dirty="0" smtClean="0">
                <a:latin typeface="Calibri" panose="020F0502020204030204" pitchFamily="34" charset="0"/>
              </a:rPr>
              <a:t>с </a:t>
            </a:r>
            <a:r>
              <a:rPr lang="ru-RU" sz="2400" dirty="0" err="1" smtClean="0">
                <a:latin typeface="Calibri" panose="020F0502020204030204" pitchFamily="34" charset="0"/>
              </a:rPr>
              <a:t>професиите</a:t>
            </a:r>
            <a:r>
              <a:rPr lang="ru-RU" sz="2400" dirty="0" smtClean="0">
                <a:latin typeface="Calibri" panose="020F0502020204030204" pitchFamily="34" charset="0"/>
              </a:rPr>
              <a:t> на </a:t>
            </a:r>
            <a:r>
              <a:rPr lang="ru-RU" sz="2400" dirty="0" err="1" smtClean="0">
                <a:latin typeface="Calibri" panose="020F0502020204030204" pitchFamily="34" charset="0"/>
              </a:rPr>
              <a:t>родителите</a:t>
            </a:r>
            <a:endParaRPr lang="bg-BG" sz="2400" dirty="0">
              <a:latin typeface="Calibri" panose="020F0502020204030204" pitchFamily="34" charset="0"/>
            </a:endParaRPr>
          </a:p>
        </p:txBody>
      </p:sp>
      <p:pic>
        <p:nvPicPr>
          <p:cNvPr id="10" name="Picture 9" descr="20191113_1032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2694" y="175847"/>
            <a:ext cx="3042506" cy="5408900"/>
          </a:xfrm>
          <a:prstGeom prst="rect">
            <a:avLst/>
          </a:prstGeom>
        </p:spPr>
      </p:pic>
      <p:pic>
        <p:nvPicPr>
          <p:cNvPr id="11" name="Picture 10" descr="20191112_1006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2062" y="2267683"/>
            <a:ext cx="7702062" cy="433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9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Спортни занимания</a:t>
            </a:r>
            <a:endParaRPr lang="bg-BG" dirty="0"/>
          </a:p>
        </p:txBody>
      </p:sp>
      <p:pic>
        <p:nvPicPr>
          <p:cNvPr id="3" name="Picture 2" descr="20200207_1135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2893" y="1465385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Културни и национални</a:t>
            </a:r>
            <a:br>
              <a:rPr lang="bg-BG" dirty="0" smtClean="0"/>
            </a:br>
            <a:r>
              <a:rPr lang="bg-BG" dirty="0" smtClean="0"/>
              <a:t> парзници</a:t>
            </a:r>
            <a:endParaRPr lang="bg-BG" dirty="0"/>
          </a:p>
        </p:txBody>
      </p:sp>
      <p:pic>
        <p:nvPicPr>
          <p:cNvPr id="3" name="Picture 2" descr="20200302_1113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5339862" y="762000"/>
            <a:ext cx="6096000" cy="4572000"/>
          </a:xfrm>
          <a:prstGeom prst="rect">
            <a:avLst/>
          </a:prstGeom>
        </p:spPr>
      </p:pic>
      <p:pic>
        <p:nvPicPr>
          <p:cNvPr id="4" name="Picture 3" descr="20200302_1116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646" y="2063262"/>
            <a:ext cx="48768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Picture 2" descr="20201030_0939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6195646" y="908538"/>
            <a:ext cx="6096000" cy="4572000"/>
          </a:xfrm>
          <a:prstGeom prst="rect">
            <a:avLst/>
          </a:prstGeom>
        </p:spPr>
      </p:pic>
      <p:pic>
        <p:nvPicPr>
          <p:cNvPr id="4" name="Picture 3" descr="20201030_0958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416" y="9144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Сръчни ръчички</a:t>
            </a:r>
            <a:endParaRPr lang="bg-BG" dirty="0"/>
          </a:p>
        </p:txBody>
      </p:sp>
      <p:pic>
        <p:nvPicPr>
          <p:cNvPr id="3" name="Picture 2" descr="20200306_10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6185" y="1418492"/>
            <a:ext cx="4876800" cy="3657600"/>
          </a:xfrm>
          <a:prstGeom prst="rect">
            <a:avLst/>
          </a:prstGeom>
        </p:spPr>
      </p:pic>
      <p:pic>
        <p:nvPicPr>
          <p:cNvPr id="4" name="Picture 3" descr="20200306_1028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85139" y="1477108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" name="Picture 2" descr="20200923_095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292" y="1090246"/>
            <a:ext cx="6096000" cy="4572000"/>
          </a:xfrm>
          <a:prstGeom prst="rect">
            <a:avLst/>
          </a:prstGeom>
        </p:spPr>
      </p:pic>
      <p:pic>
        <p:nvPicPr>
          <p:cNvPr id="4" name="Picture 3" descr="20200918_1003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3354" y="1582615"/>
            <a:ext cx="609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399321" y="1389184"/>
            <a:ext cx="9372600" cy="337038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bg-BG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Постигането на пълния обхват и включването на децата в образователната система е отговорност и ангажимент на учители, родители и институции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bg-BG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9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958672" y="2963236"/>
            <a:ext cx="7091361" cy="1127538"/>
          </a:xfrm>
        </p:spPr>
        <p:txBody>
          <a:bodyPr>
            <a:normAutofit/>
          </a:bodyPr>
          <a:lstStyle/>
          <a:p>
            <a:r>
              <a:rPr lang="bg-BG" sz="3200" dirty="0" smtClean="0"/>
              <a:t>Благодарим за вниманието</a:t>
            </a:r>
            <a:r>
              <a:rPr lang="en-US" sz="3200" smtClean="0"/>
              <a:t>!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364480181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н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445</TotalTime>
  <Words>229</Words>
  <Application>Microsoft Office PowerPoint</Application>
  <PresentationFormat>По избор</PresentationFormat>
  <Paragraphs>33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6" baseType="lpstr">
      <vt:lpstr>Concourse</vt:lpstr>
      <vt:lpstr>ЗАЕДНО ЗА ВСЯКО ДЕТЕ    равен достъп до предучилищно образование ЗА ВСЯКО ДЕТЕ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Седмица на бащата</vt:lpstr>
      <vt:lpstr>Запознаване  с професиите на родителите</vt:lpstr>
      <vt:lpstr>Спортни занимания</vt:lpstr>
      <vt:lpstr>Културни и национални  парзници</vt:lpstr>
      <vt:lpstr>Презентация на PowerPoint</vt:lpstr>
      <vt:lpstr>Сръчни ръчички</vt:lpstr>
      <vt:lpstr>Презентация на PowerPoint</vt:lpstr>
      <vt:lpstr>Презентация на PowerPoint</vt:lpstr>
      <vt:lpstr>Благодарим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Оформление на заглавие</dc:title>
  <dc:creator>1</dc:creator>
  <cp:lastModifiedBy>Потребител на Windows</cp:lastModifiedBy>
  <cp:revision>65</cp:revision>
  <dcterms:created xsi:type="dcterms:W3CDTF">2019-01-15T11:27:56Z</dcterms:created>
  <dcterms:modified xsi:type="dcterms:W3CDTF">2021-04-15T12:05:46Z</dcterms:modified>
</cp:coreProperties>
</file>